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FD92-F139-4A2C-85C3-2A66562959A8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606F-9677-4B7D-8401-F253445C3D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text=%D1%81%D0%BC%D0%B0%D0%B9%D0%BB%D0%B8%D0%BA&amp;img_url=http://img.nr2.ru/pict/arts1/30/13/301349.jpg&amp;pos=2&amp;rpt=simage&amp;lr=63&amp;noreask=1&amp;source=wi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2867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Индивидуальная образовательная траектория на уроках математики</a:t>
            </a:r>
          </a:p>
          <a:p>
            <a:pPr algn="ctr"/>
            <a:endParaRPr lang="ru-RU" sz="4000" dirty="0"/>
          </a:p>
          <a:p>
            <a:pPr algn="ctr"/>
            <a:endParaRPr lang="ru-RU" sz="4000" dirty="0" smtClean="0"/>
          </a:p>
          <a:p>
            <a:pPr algn="ctr"/>
            <a:r>
              <a:rPr lang="ru-RU" sz="2800" dirty="0" smtClean="0"/>
              <a:t> Слеменева Нина </a:t>
            </a:r>
            <a:r>
              <a:rPr lang="ru-RU" sz="2800" dirty="0" err="1" smtClean="0"/>
              <a:t>Ярославовна</a:t>
            </a:r>
            <a:r>
              <a:rPr lang="ru-RU" sz="2800" dirty="0" smtClean="0"/>
              <a:t>,</a:t>
            </a:r>
          </a:p>
          <a:p>
            <a:pPr algn="ctr"/>
            <a:r>
              <a:rPr lang="ru-RU" sz="2800" dirty="0"/>
              <a:t>у</a:t>
            </a:r>
            <a:r>
              <a:rPr lang="ru-RU" sz="2800" dirty="0" smtClean="0"/>
              <a:t>читель математики</a:t>
            </a:r>
          </a:p>
          <a:p>
            <a:pPr algn="ctr"/>
            <a:r>
              <a:rPr lang="ru-RU" sz="2800" dirty="0" smtClean="0"/>
              <a:t>МКУ СОШ №9 г.Нижнеудинска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Самоконтроль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основное нравственное действие человека связанное с развитостью его волевой сферы,</a:t>
            </a:r>
            <a:r>
              <a:rPr kumimoji="0" lang="ru-RU" sz="27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осуществляется на основе личностно значимых мотивов и установок, </a:t>
            </a:r>
            <a:r>
              <a:rPr lang="ru-RU" sz="2700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ведущих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рациональной рефлексии и оценке учащимися своих собственных учебных действий; предполагает анализ и коррекцию отношений между целями, средствами и результатами.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Школьная самооценка</a:t>
            </a:r>
            <a:r>
              <a:rPr kumimoji="0" lang="ru-RU" sz="27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оценка учеником самого себя, своих знаний, возможностей, качеств и занимаемого места среди одноклассников. Учебная самооценка является важным регулятором поведения школьника и относится к главному фактору формирования личности..</a:t>
            </a:r>
            <a:endParaRPr kumimoji="0" lang="ru-RU" sz="2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7161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Спасибо за внимание!!!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23554" name="Picture 2" descr="http://static.kinokopilka.tv/system/images/playlists/images/000/910/029/910029_original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786058"/>
            <a:ext cx="2928957" cy="277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764704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 учителю на уроке одновременно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обучать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всех учеников по-разному? 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Как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организовать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 школьников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их собственным, но разным траекториям?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93358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обучения по индивидуальной траектории требует особой методики и технологии…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ифференциация обучения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каждому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ученику предлагается подходить индивидуально, дифференцируя изучаемый им материал по степени сложности, направленности или другим параметрам</a:t>
            </a:r>
            <a:r>
              <a:rPr lang="ru-RU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(обучение в группах)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414338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lang="ru-RU" sz="24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Индивидуальная образовательная траектория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собственный путь образования выстраивается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каждого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ученика применительно к каждой из изучаемых им образовательных областей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(индивидуальный учебный план)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332656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Способы организации индивидуального обучения: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26498"/>
            <a:ext cx="8858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ичностно-ориентированное обучение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индивидуальную зону творческого развития каждого ученика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зависимости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личных образовательных потребностей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 выстраивает свой образовательный путь.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369704"/>
            <a:ext cx="91440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Индивидуальная образовательная траектория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персональный путь реализации личностного потенциала каждого ученика в образовании.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 выявления, реализации и развития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познавательных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способностей учащихся происходит в ходе образовательного движения учащихся по их индивидуальным траекториям.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71480"/>
            <a:ext cx="835821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обучения по индивидуальной образовательной траектории (для ребенка)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индивидуальный смысл изучения учебных дисциплин;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ставить собственные цели в изучении конкретной темы или раздела;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выбирать оптимальные формы и темпы обучения;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применять те способы учения, которые наиболее соответствуют его индивидуальным особенностям; рефлексивно осознавать полученные результаты, осуществлять оценку и корректировку своей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-68214"/>
            <a:ext cx="91440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Условием достижения целей и задач личностно ориентированного обучения</a:t>
            </a:r>
            <a:r>
              <a:rPr kumimoji="0" lang="ru-RU" sz="23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сохранение индивидуальных особенностей учеников, их уникальности, </a:t>
            </a:r>
            <a:r>
              <a:rPr kumimoji="0" lang="ru-RU" sz="23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разноуровневости</a:t>
            </a: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3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разноплановости</a:t>
            </a:r>
            <a:r>
              <a:rPr kumimoji="0" lang="ru-RU" sz="2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3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3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пособы </a:t>
            </a:r>
            <a:r>
              <a:rPr kumimoji="0" lang="ru-RU" sz="2300" b="0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</a:t>
            </a:r>
            <a:r>
              <a:rPr kumimoji="0" lang="ru-RU" sz="2300" b="0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</a:t>
            </a:r>
            <a:r>
              <a:rPr kumimoji="0" lang="ru-RU" sz="23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3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индивидуальные задания на уроках;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парной и групповой работы;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формулировка открытых заданий, которые предполагают их выполнение индивидуально каждым учеником («Моя математика», «Что я понимаю под словом…» и т.п.);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предложение ученикам составить план занятия для себя, выбрать содержание своего домашнего задания, тему творческой работы, индивидуальную образовательную программу по предмету на обозримый период времени;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амостоятельные</a:t>
            </a:r>
            <a:r>
              <a:rPr kumimoji="0" lang="ru-RU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работы по разным уровням сложности;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300" baseline="0" dirty="0" smtClean="0">
                <a:latin typeface="Arial" pitchFamily="34" charset="0"/>
                <a:cs typeface="Arial" pitchFamily="34" charset="0"/>
              </a:rPr>
              <a:t>И др.</a:t>
            </a:r>
            <a:endParaRPr kumimoji="0" lang="ru-RU" sz="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адания для учащихся, предназначенных для их индивидуального самоопределения: 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131972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логического типа: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	Мальвина предложила Буратино придумать такие два числа, чтобы их разность была больше уменьшаемого. “Разве так бывает?”,– удивился Буратино. “Конечно, бывает”, – ответила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Мальвина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. Ребята, помогите Буратино, придумать два таких числа.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эмоционально-образного типа: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	Нарисуйте график своего настроения на уроке. Есть ли на нем отрицательные значения? Почему?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творческого типа: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	Попробуй предположить, когда впервые люди узнали о существовании отрицательных чисел. Какая ситуация этому предшествовала? Сочини свою старинную легенду на эту тему.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92442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задания на постановку целей исследовательского типа: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	Проведи наблюдение за температурой воздуха в течение суток и построй кривую суточных температур (через каждые два часа). Пусть кривая меняет свой цвет, при переходе через нулевую отметку (с красного на синий). Назвать наибольшую и наименьшую суточную температуру. На сколько они отличаются друг от друга?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задачи на постановку целей эмоционально-образного типа: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	Ночью тебе приснился сон, в котором ты оказался в царстве чисел. Опиши свой сон. Что ты увидел в царстве отрицательных чисел? В царстве положительных чисел? Чем они отличались друг от друга?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Helvetica" charset="-52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задания на постановку целей творческого типа: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Helvetica" charset="-52"/>
              <a:ea typeface="Times New Roman" pitchFamily="18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	Какие ситуации в твоей жизни были связаны с положительными и отрицательными числами?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Получая проверенную самостоятельную работу, учащиеся проводят оценку и корректировку своей работы руководствуясь таблицей: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357430"/>
          <a:ext cx="8643995" cy="2294586"/>
        </p:xfrm>
        <a:graphic>
          <a:graphicData uri="http://schemas.openxmlformats.org/drawingml/2006/table">
            <a:tbl>
              <a:tblPr/>
              <a:tblGrid>
                <a:gridCol w="1418743"/>
                <a:gridCol w="1543448"/>
                <a:gridCol w="1543448"/>
                <a:gridCol w="1379452"/>
                <a:gridCol w="1379452"/>
                <a:gridCol w="1379452"/>
              </a:tblGrid>
              <a:tr h="364334">
                <a:tc row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</a:rPr>
                        <a:t>Задача в которой была сделана ошибка 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</a:rPr>
                        <a:t>Причины ошибки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Arial"/>
                          <a:ea typeface="Times New Roman"/>
                        </a:rPr>
                        <a:t>Как избежать ошибки?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ru-RU" sz="2400">
                          <a:solidFill>
                            <a:srgbClr val="333333"/>
                          </a:solidFill>
                          <a:latin typeface="Arial"/>
                          <a:ea typeface="Times New Roman"/>
                        </a:rPr>
                        <a:t>Решение похожей задачи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</a:rPr>
                        <a:t>Как действовал 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</a:rPr>
                        <a:t>Как надо было действовать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ru-RU" sz="24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</a:rPr>
                        <a:t>Почему я ошибся?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endParaRPr lang="ru-RU" sz="2400">
                        <a:latin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Times New Roman"/>
                      </a:endParaRPr>
                    </a:p>
                  </a:txBody>
                  <a:tcPr marL="66314" marR="66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199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54</cp:revision>
  <dcterms:created xsi:type="dcterms:W3CDTF">2013-11-07T09:59:35Z</dcterms:created>
  <dcterms:modified xsi:type="dcterms:W3CDTF">2013-11-13T14:01:20Z</dcterms:modified>
</cp:coreProperties>
</file>