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ED388-A84C-48D6-BD4E-C061B8C1E28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3D9772-7393-4DF3-835C-135F0B7DD2A9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Область применения</a:t>
          </a:r>
          <a:endParaRPr lang="ru-RU" b="1" dirty="0">
            <a:solidFill>
              <a:srgbClr val="7030A0"/>
            </a:solidFill>
          </a:endParaRPr>
        </a:p>
      </dgm:t>
    </dgm:pt>
    <dgm:pt modelId="{4754AA3A-CF07-42CC-BD85-7BF2AEE4E0FD}" type="parTrans" cxnId="{B533CAB9-9E8E-4BC9-A8BA-2E57A5D7A8D2}">
      <dgm:prSet/>
      <dgm:spPr/>
      <dgm:t>
        <a:bodyPr/>
        <a:lstStyle/>
        <a:p>
          <a:endParaRPr lang="ru-RU"/>
        </a:p>
      </dgm:t>
    </dgm:pt>
    <dgm:pt modelId="{A04BD073-8C77-4B18-B03C-1C8ACD36FE45}" type="sibTrans" cxnId="{B533CAB9-9E8E-4BC9-A8BA-2E57A5D7A8D2}">
      <dgm:prSet/>
      <dgm:spPr/>
      <dgm:t>
        <a:bodyPr/>
        <a:lstStyle/>
        <a:p>
          <a:endParaRPr lang="ru-RU"/>
        </a:p>
      </dgm:t>
    </dgm:pt>
    <dgm:pt modelId="{147E8CDF-15FF-4883-8967-DEB113800044}">
      <dgm:prSet phldrT="[Текст]" custT="1"/>
      <dgm:spPr/>
      <dgm:t>
        <a:bodyPr/>
        <a:lstStyle/>
        <a:p>
          <a:r>
            <a:rPr lang="ru-RU" sz="3600" dirty="0" smtClean="0"/>
            <a:t>прием на работу</a:t>
          </a:r>
          <a:endParaRPr lang="ru-RU" sz="3600" dirty="0"/>
        </a:p>
      </dgm:t>
    </dgm:pt>
    <dgm:pt modelId="{2ABB3F9B-6007-4524-A03D-8A7A96C0BD5E}" type="parTrans" cxnId="{2E9E9838-6297-4022-B7DC-091D4D4AB9F3}">
      <dgm:prSet/>
      <dgm:spPr/>
      <dgm:t>
        <a:bodyPr/>
        <a:lstStyle/>
        <a:p>
          <a:endParaRPr lang="ru-RU"/>
        </a:p>
      </dgm:t>
    </dgm:pt>
    <dgm:pt modelId="{0E670473-543A-4DEC-A77D-87A05CE3CB21}" type="sibTrans" cxnId="{2E9E9838-6297-4022-B7DC-091D4D4AB9F3}">
      <dgm:prSet/>
      <dgm:spPr/>
      <dgm:t>
        <a:bodyPr/>
        <a:lstStyle/>
        <a:p>
          <a:endParaRPr lang="ru-RU"/>
        </a:p>
      </dgm:t>
    </dgm:pt>
    <dgm:pt modelId="{697BAA47-CFA4-4737-B95C-5B73FD5EE190}">
      <dgm:prSet phldrT="[Текст]" custT="1"/>
      <dgm:spPr/>
      <dgm:t>
        <a:bodyPr/>
        <a:lstStyle/>
        <a:p>
          <a:r>
            <a:rPr lang="ru-RU" sz="3600" dirty="0" smtClean="0"/>
            <a:t>аттестация</a:t>
          </a:r>
          <a:endParaRPr lang="ru-RU" sz="3600" dirty="0"/>
        </a:p>
      </dgm:t>
    </dgm:pt>
    <dgm:pt modelId="{6336A064-3D52-419E-8064-7437C5A6B8D9}" type="parTrans" cxnId="{20ADD77B-1670-4F45-91ED-9A30586AE885}">
      <dgm:prSet/>
      <dgm:spPr/>
      <dgm:t>
        <a:bodyPr/>
        <a:lstStyle/>
        <a:p>
          <a:endParaRPr lang="ru-RU"/>
        </a:p>
      </dgm:t>
    </dgm:pt>
    <dgm:pt modelId="{4A305E85-57B5-44F5-962B-9F465CF5560A}" type="sibTrans" cxnId="{20ADD77B-1670-4F45-91ED-9A30586AE885}">
      <dgm:prSet/>
      <dgm:spPr/>
      <dgm:t>
        <a:bodyPr/>
        <a:lstStyle/>
        <a:p>
          <a:endParaRPr lang="ru-RU"/>
        </a:p>
      </dgm:t>
    </dgm:pt>
    <dgm:pt modelId="{51CB09FE-10D1-41A1-9CF6-35D34813B53C}" type="pres">
      <dgm:prSet presAssocID="{863ED388-A84C-48D6-BD4E-C061B8C1E28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4772E11-D978-46F2-9B13-55AE7F50A0B7}" type="pres">
      <dgm:prSet presAssocID="{5F3D9772-7393-4DF3-835C-135F0B7DD2A9}" presName="hierRoot1" presStyleCnt="0"/>
      <dgm:spPr/>
    </dgm:pt>
    <dgm:pt modelId="{0FF5B910-DD75-40C4-A95A-8586AC0B5EC5}" type="pres">
      <dgm:prSet presAssocID="{5F3D9772-7393-4DF3-835C-135F0B7DD2A9}" presName="composite" presStyleCnt="0"/>
      <dgm:spPr/>
    </dgm:pt>
    <dgm:pt modelId="{DE4A8381-78B4-4A59-8E42-D93F6051C64A}" type="pres">
      <dgm:prSet presAssocID="{5F3D9772-7393-4DF3-835C-135F0B7DD2A9}" presName="background" presStyleLbl="node0" presStyleIdx="0" presStyleCnt="1"/>
      <dgm:spPr/>
    </dgm:pt>
    <dgm:pt modelId="{AA63F37D-976E-4E6B-97B3-D2C14573ACE5}" type="pres">
      <dgm:prSet presAssocID="{5F3D9772-7393-4DF3-835C-135F0B7DD2A9}" presName="text" presStyleLbl="fgAcc0" presStyleIdx="0" presStyleCnt="1" custScaleX="1468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C2A01E-4DDC-40A0-A191-292FA4C0E7C7}" type="pres">
      <dgm:prSet presAssocID="{5F3D9772-7393-4DF3-835C-135F0B7DD2A9}" presName="hierChild2" presStyleCnt="0"/>
      <dgm:spPr/>
    </dgm:pt>
    <dgm:pt modelId="{2B69F1D4-AD88-4062-B5B2-D4E1BD054820}" type="pres">
      <dgm:prSet presAssocID="{2ABB3F9B-6007-4524-A03D-8A7A96C0BD5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A04C8D3-F87A-476D-BAC6-6C3C275D555F}" type="pres">
      <dgm:prSet presAssocID="{147E8CDF-15FF-4883-8967-DEB113800044}" presName="hierRoot2" presStyleCnt="0"/>
      <dgm:spPr/>
    </dgm:pt>
    <dgm:pt modelId="{0E1BD298-48D8-43A2-9966-92D7A6F09740}" type="pres">
      <dgm:prSet presAssocID="{147E8CDF-15FF-4883-8967-DEB113800044}" presName="composite2" presStyleCnt="0"/>
      <dgm:spPr/>
    </dgm:pt>
    <dgm:pt modelId="{B23295DA-6283-499B-B2E1-6A13EC1CF9E7}" type="pres">
      <dgm:prSet presAssocID="{147E8CDF-15FF-4883-8967-DEB113800044}" presName="background2" presStyleLbl="node2" presStyleIdx="0" presStyleCnt="2"/>
      <dgm:spPr/>
    </dgm:pt>
    <dgm:pt modelId="{230988E5-02E7-43FD-8786-D9383C175289}" type="pres">
      <dgm:prSet presAssocID="{147E8CDF-15FF-4883-8967-DEB11380004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113EDD-6F7A-41F1-B5B1-63943EF87B6F}" type="pres">
      <dgm:prSet presAssocID="{147E8CDF-15FF-4883-8967-DEB113800044}" presName="hierChild3" presStyleCnt="0"/>
      <dgm:spPr/>
    </dgm:pt>
    <dgm:pt modelId="{07B2E840-E5EA-4B1D-9A49-EA9422F0C451}" type="pres">
      <dgm:prSet presAssocID="{6336A064-3D52-419E-8064-7437C5A6B8D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1C61C5B-4423-40A4-84EC-F7BD5B279BA3}" type="pres">
      <dgm:prSet presAssocID="{697BAA47-CFA4-4737-B95C-5B73FD5EE190}" presName="hierRoot2" presStyleCnt="0"/>
      <dgm:spPr/>
    </dgm:pt>
    <dgm:pt modelId="{0CE86533-364C-49C8-8D07-4BC501E6F80A}" type="pres">
      <dgm:prSet presAssocID="{697BAA47-CFA4-4737-B95C-5B73FD5EE190}" presName="composite2" presStyleCnt="0"/>
      <dgm:spPr/>
    </dgm:pt>
    <dgm:pt modelId="{5C6F2C8F-B67C-4833-AB30-7FBB85FF5633}" type="pres">
      <dgm:prSet presAssocID="{697BAA47-CFA4-4737-B95C-5B73FD5EE190}" presName="background2" presStyleLbl="node2" presStyleIdx="1" presStyleCnt="2"/>
      <dgm:spPr/>
    </dgm:pt>
    <dgm:pt modelId="{647A79F9-802F-4475-A3A2-9B5D22EFF37C}" type="pres">
      <dgm:prSet presAssocID="{697BAA47-CFA4-4737-B95C-5B73FD5EE19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7EA792-06E7-4699-B7B3-0E3F1BEC61BC}" type="pres">
      <dgm:prSet presAssocID="{697BAA47-CFA4-4737-B95C-5B73FD5EE190}" presName="hierChild3" presStyleCnt="0"/>
      <dgm:spPr/>
    </dgm:pt>
  </dgm:ptLst>
  <dgm:cxnLst>
    <dgm:cxn modelId="{EC5A1B35-62E0-408E-A175-339D794992B1}" type="presOf" srcId="{5F3D9772-7393-4DF3-835C-135F0B7DD2A9}" destId="{AA63F37D-976E-4E6B-97B3-D2C14573ACE5}" srcOrd="0" destOrd="0" presId="urn:microsoft.com/office/officeart/2005/8/layout/hierarchy1"/>
    <dgm:cxn modelId="{2E9E9838-6297-4022-B7DC-091D4D4AB9F3}" srcId="{5F3D9772-7393-4DF3-835C-135F0B7DD2A9}" destId="{147E8CDF-15FF-4883-8967-DEB113800044}" srcOrd="0" destOrd="0" parTransId="{2ABB3F9B-6007-4524-A03D-8A7A96C0BD5E}" sibTransId="{0E670473-543A-4DEC-A77D-87A05CE3CB21}"/>
    <dgm:cxn modelId="{EF3F05C0-48F0-49ED-B321-4791CD35D495}" type="presOf" srcId="{6336A064-3D52-419E-8064-7437C5A6B8D9}" destId="{07B2E840-E5EA-4B1D-9A49-EA9422F0C451}" srcOrd="0" destOrd="0" presId="urn:microsoft.com/office/officeart/2005/8/layout/hierarchy1"/>
    <dgm:cxn modelId="{7A015AB9-901E-4DE0-BAB5-4B42C058C703}" type="presOf" srcId="{697BAA47-CFA4-4737-B95C-5B73FD5EE190}" destId="{647A79F9-802F-4475-A3A2-9B5D22EFF37C}" srcOrd="0" destOrd="0" presId="urn:microsoft.com/office/officeart/2005/8/layout/hierarchy1"/>
    <dgm:cxn modelId="{F0FC1C4F-DD2C-48FC-BEFA-FD8EC46FDBB2}" type="presOf" srcId="{2ABB3F9B-6007-4524-A03D-8A7A96C0BD5E}" destId="{2B69F1D4-AD88-4062-B5B2-D4E1BD054820}" srcOrd="0" destOrd="0" presId="urn:microsoft.com/office/officeart/2005/8/layout/hierarchy1"/>
    <dgm:cxn modelId="{D7DC69D6-5A40-421E-8A81-77752BF7D08C}" type="presOf" srcId="{147E8CDF-15FF-4883-8967-DEB113800044}" destId="{230988E5-02E7-43FD-8786-D9383C175289}" srcOrd="0" destOrd="0" presId="urn:microsoft.com/office/officeart/2005/8/layout/hierarchy1"/>
    <dgm:cxn modelId="{20ADD77B-1670-4F45-91ED-9A30586AE885}" srcId="{5F3D9772-7393-4DF3-835C-135F0B7DD2A9}" destId="{697BAA47-CFA4-4737-B95C-5B73FD5EE190}" srcOrd="1" destOrd="0" parTransId="{6336A064-3D52-419E-8064-7437C5A6B8D9}" sibTransId="{4A305E85-57B5-44F5-962B-9F465CF5560A}"/>
    <dgm:cxn modelId="{B533CAB9-9E8E-4BC9-A8BA-2E57A5D7A8D2}" srcId="{863ED388-A84C-48D6-BD4E-C061B8C1E28D}" destId="{5F3D9772-7393-4DF3-835C-135F0B7DD2A9}" srcOrd="0" destOrd="0" parTransId="{4754AA3A-CF07-42CC-BD85-7BF2AEE4E0FD}" sibTransId="{A04BD073-8C77-4B18-B03C-1C8ACD36FE45}"/>
    <dgm:cxn modelId="{63264752-1FB5-4AAB-B399-ECC72DA1F60E}" type="presOf" srcId="{863ED388-A84C-48D6-BD4E-C061B8C1E28D}" destId="{51CB09FE-10D1-41A1-9CF6-35D34813B53C}" srcOrd="0" destOrd="0" presId="urn:microsoft.com/office/officeart/2005/8/layout/hierarchy1"/>
    <dgm:cxn modelId="{CEB69D7A-EFA8-46D8-A67F-AB15ED751C66}" type="presParOf" srcId="{51CB09FE-10D1-41A1-9CF6-35D34813B53C}" destId="{C4772E11-D978-46F2-9B13-55AE7F50A0B7}" srcOrd="0" destOrd="0" presId="urn:microsoft.com/office/officeart/2005/8/layout/hierarchy1"/>
    <dgm:cxn modelId="{9F543E35-CC01-4E8A-A7D1-4A4D97070BDA}" type="presParOf" srcId="{C4772E11-D978-46F2-9B13-55AE7F50A0B7}" destId="{0FF5B910-DD75-40C4-A95A-8586AC0B5EC5}" srcOrd="0" destOrd="0" presId="urn:microsoft.com/office/officeart/2005/8/layout/hierarchy1"/>
    <dgm:cxn modelId="{C6B81704-E70E-4027-9F20-980BB9A05F36}" type="presParOf" srcId="{0FF5B910-DD75-40C4-A95A-8586AC0B5EC5}" destId="{DE4A8381-78B4-4A59-8E42-D93F6051C64A}" srcOrd="0" destOrd="0" presId="urn:microsoft.com/office/officeart/2005/8/layout/hierarchy1"/>
    <dgm:cxn modelId="{02D3C255-1F6C-47B3-885B-C744A82FF364}" type="presParOf" srcId="{0FF5B910-DD75-40C4-A95A-8586AC0B5EC5}" destId="{AA63F37D-976E-4E6B-97B3-D2C14573ACE5}" srcOrd="1" destOrd="0" presId="urn:microsoft.com/office/officeart/2005/8/layout/hierarchy1"/>
    <dgm:cxn modelId="{2496BE44-EE17-4058-865E-851205C1B31E}" type="presParOf" srcId="{C4772E11-D978-46F2-9B13-55AE7F50A0B7}" destId="{02C2A01E-4DDC-40A0-A191-292FA4C0E7C7}" srcOrd="1" destOrd="0" presId="urn:microsoft.com/office/officeart/2005/8/layout/hierarchy1"/>
    <dgm:cxn modelId="{D4212F3A-A2D8-4114-B1F4-C178D5CB610A}" type="presParOf" srcId="{02C2A01E-4DDC-40A0-A191-292FA4C0E7C7}" destId="{2B69F1D4-AD88-4062-B5B2-D4E1BD054820}" srcOrd="0" destOrd="0" presId="urn:microsoft.com/office/officeart/2005/8/layout/hierarchy1"/>
    <dgm:cxn modelId="{ADF9197A-87E6-46AA-A0DF-F3A7BD1824BE}" type="presParOf" srcId="{02C2A01E-4DDC-40A0-A191-292FA4C0E7C7}" destId="{7A04C8D3-F87A-476D-BAC6-6C3C275D555F}" srcOrd="1" destOrd="0" presId="urn:microsoft.com/office/officeart/2005/8/layout/hierarchy1"/>
    <dgm:cxn modelId="{10E29509-B496-4245-8ED2-FA615AE0C32A}" type="presParOf" srcId="{7A04C8D3-F87A-476D-BAC6-6C3C275D555F}" destId="{0E1BD298-48D8-43A2-9966-92D7A6F09740}" srcOrd="0" destOrd="0" presId="urn:microsoft.com/office/officeart/2005/8/layout/hierarchy1"/>
    <dgm:cxn modelId="{8518CBC4-E04F-45EB-ACE1-144E72C80153}" type="presParOf" srcId="{0E1BD298-48D8-43A2-9966-92D7A6F09740}" destId="{B23295DA-6283-499B-B2E1-6A13EC1CF9E7}" srcOrd="0" destOrd="0" presId="urn:microsoft.com/office/officeart/2005/8/layout/hierarchy1"/>
    <dgm:cxn modelId="{5F333C2A-EF04-49D2-967F-8EF06FE2C41C}" type="presParOf" srcId="{0E1BD298-48D8-43A2-9966-92D7A6F09740}" destId="{230988E5-02E7-43FD-8786-D9383C175289}" srcOrd="1" destOrd="0" presId="urn:microsoft.com/office/officeart/2005/8/layout/hierarchy1"/>
    <dgm:cxn modelId="{49543FE5-5D7D-4ACE-A526-4A39C7A1A7F8}" type="presParOf" srcId="{7A04C8D3-F87A-476D-BAC6-6C3C275D555F}" destId="{C8113EDD-6F7A-41F1-B5B1-63943EF87B6F}" srcOrd="1" destOrd="0" presId="urn:microsoft.com/office/officeart/2005/8/layout/hierarchy1"/>
    <dgm:cxn modelId="{5DD65F26-07D9-42C4-9F67-BDDE3350FD37}" type="presParOf" srcId="{02C2A01E-4DDC-40A0-A191-292FA4C0E7C7}" destId="{07B2E840-E5EA-4B1D-9A49-EA9422F0C451}" srcOrd="2" destOrd="0" presId="urn:microsoft.com/office/officeart/2005/8/layout/hierarchy1"/>
    <dgm:cxn modelId="{3950737D-78FD-4BB6-A892-663057564510}" type="presParOf" srcId="{02C2A01E-4DDC-40A0-A191-292FA4C0E7C7}" destId="{51C61C5B-4423-40A4-84EC-F7BD5B279BA3}" srcOrd="3" destOrd="0" presId="urn:microsoft.com/office/officeart/2005/8/layout/hierarchy1"/>
    <dgm:cxn modelId="{40F7E065-CCBC-4EBA-9842-C598C7598E4A}" type="presParOf" srcId="{51C61C5B-4423-40A4-84EC-F7BD5B279BA3}" destId="{0CE86533-364C-49C8-8D07-4BC501E6F80A}" srcOrd="0" destOrd="0" presId="urn:microsoft.com/office/officeart/2005/8/layout/hierarchy1"/>
    <dgm:cxn modelId="{10AB3516-5599-4271-8F7D-F43C9EC753F6}" type="presParOf" srcId="{0CE86533-364C-49C8-8D07-4BC501E6F80A}" destId="{5C6F2C8F-B67C-4833-AB30-7FBB85FF5633}" srcOrd="0" destOrd="0" presId="urn:microsoft.com/office/officeart/2005/8/layout/hierarchy1"/>
    <dgm:cxn modelId="{C20950FF-7BCC-4E2D-9A7B-C2EC13B3CE00}" type="presParOf" srcId="{0CE86533-364C-49C8-8D07-4BC501E6F80A}" destId="{647A79F9-802F-4475-A3A2-9B5D22EFF37C}" srcOrd="1" destOrd="0" presId="urn:microsoft.com/office/officeart/2005/8/layout/hierarchy1"/>
    <dgm:cxn modelId="{E861D9B6-D847-41AD-8EDF-71C4193061EF}" type="presParOf" srcId="{51C61C5B-4423-40A4-84EC-F7BD5B279BA3}" destId="{D07EA792-06E7-4699-B7B3-0E3F1BEC61BC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B2E840-E5EA-4B1D-9A49-EA9422F0C451}">
      <dsp:nvSpPr>
        <dsp:cNvPr id="0" name=""/>
        <dsp:cNvSpPr/>
      </dsp:nvSpPr>
      <dsp:spPr>
        <a:xfrm>
          <a:off x="3566154" y="2172362"/>
          <a:ext cx="1960881" cy="933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949"/>
              </a:lnTo>
              <a:lnTo>
                <a:pt x="1960881" y="635949"/>
              </a:lnTo>
              <a:lnTo>
                <a:pt x="1960881" y="933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9F1D4-AD88-4062-B5B2-D4E1BD054820}">
      <dsp:nvSpPr>
        <dsp:cNvPr id="0" name=""/>
        <dsp:cNvSpPr/>
      </dsp:nvSpPr>
      <dsp:spPr>
        <a:xfrm>
          <a:off x="1605272" y="2172362"/>
          <a:ext cx="1960881" cy="933201"/>
        </a:xfrm>
        <a:custGeom>
          <a:avLst/>
          <a:gdLst/>
          <a:ahLst/>
          <a:cxnLst/>
          <a:rect l="0" t="0" r="0" b="0"/>
          <a:pathLst>
            <a:path>
              <a:moveTo>
                <a:pt x="1960881" y="0"/>
              </a:moveTo>
              <a:lnTo>
                <a:pt x="1960881" y="635949"/>
              </a:lnTo>
              <a:lnTo>
                <a:pt x="0" y="635949"/>
              </a:lnTo>
              <a:lnTo>
                <a:pt x="0" y="933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A8381-78B4-4A59-8E42-D93F6051C64A}">
      <dsp:nvSpPr>
        <dsp:cNvPr id="0" name=""/>
        <dsp:cNvSpPr/>
      </dsp:nvSpPr>
      <dsp:spPr>
        <a:xfrm>
          <a:off x="1210314" y="134827"/>
          <a:ext cx="4711678" cy="2037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3F37D-976E-4E6B-97B3-D2C14573ACE5}">
      <dsp:nvSpPr>
        <dsp:cNvPr id="0" name=""/>
        <dsp:cNvSpPr/>
      </dsp:nvSpPr>
      <dsp:spPr>
        <a:xfrm>
          <a:off x="1566838" y="473525"/>
          <a:ext cx="4711678" cy="2037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rgbClr val="7030A0"/>
              </a:solidFill>
            </a:rPr>
            <a:t>Область применения</a:t>
          </a:r>
          <a:endParaRPr lang="ru-RU" sz="5400" b="1" kern="1200" dirty="0">
            <a:solidFill>
              <a:srgbClr val="7030A0"/>
            </a:solidFill>
          </a:endParaRPr>
        </a:p>
      </dsp:txBody>
      <dsp:txXfrm>
        <a:off x="1566838" y="473525"/>
        <a:ext cx="4711678" cy="2037534"/>
      </dsp:txXfrm>
    </dsp:sp>
    <dsp:sp modelId="{B23295DA-6283-499B-B2E1-6A13EC1CF9E7}">
      <dsp:nvSpPr>
        <dsp:cNvPr id="0" name=""/>
        <dsp:cNvSpPr/>
      </dsp:nvSpPr>
      <dsp:spPr>
        <a:xfrm>
          <a:off x="914" y="3105563"/>
          <a:ext cx="3208715" cy="2037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988E5-02E7-43FD-8786-D9383C175289}">
      <dsp:nvSpPr>
        <dsp:cNvPr id="0" name=""/>
        <dsp:cNvSpPr/>
      </dsp:nvSpPr>
      <dsp:spPr>
        <a:xfrm>
          <a:off x="357438" y="3444261"/>
          <a:ext cx="3208715" cy="2037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прием на работу</a:t>
          </a:r>
          <a:endParaRPr lang="ru-RU" sz="3600" kern="1200" dirty="0"/>
        </a:p>
      </dsp:txBody>
      <dsp:txXfrm>
        <a:off x="357438" y="3444261"/>
        <a:ext cx="3208715" cy="2037534"/>
      </dsp:txXfrm>
    </dsp:sp>
    <dsp:sp modelId="{5C6F2C8F-B67C-4833-AB30-7FBB85FF5633}">
      <dsp:nvSpPr>
        <dsp:cNvPr id="0" name=""/>
        <dsp:cNvSpPr/>
      </dsp:nvSpPr>
      <dsp:spPr>
        <a:xfrm>
          <a:off x="3922677" y="3105563"/>
          <a:ext cx="3208715" cy="2037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A79F9-802F-4475-A3A2-9B5D22EFF37C}">
      <dsp:nvSpPr>
        <dsp:cNvPr id="0" name=""/>
        <dsp:cNvSpPr/>
      </dsp:nvSpPr>
      <dsp:spPr>
        <a:xfrm>
          <a:off x="4279201" y="3444261"/>
          <a:ext cx="3208715" cy="2037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аттестация</a:t>
          </a:r>
          <a:endParaRPr lang="ru-RU" sz="3600" kern="1200" dirty="0"/>
        </a:p>
      </dsp:txBody>
      <dsp:txXfrm>
        <a:off x="4279201" y="3444261"/>
        <a:ext cx="3208715" cy="2037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4891C-266F-474B-8346-9C356BE2A5E7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39272-0C62-45E3-8D57-FAFF0EA16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72274E-7C49-4037-8EED-EE3879782B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341F34-3028-470A-8C0D-E3D10099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E45AA63-6DB5-48E5-83CF-8F6B02C9A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BB21B49-D46E-4372-9802-E535CF5C6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DE3E251-A573-4008-BAB1-A83C1171C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47773D0-97FF-461A-A048-1B3EA1B14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34E6DD-5F4B-4379-AF31-39D7E2345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78DF3E-13B5-4B02-BBFA-545F06515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F9BFD77-3EFE-4752-B689-810667580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8E82C9-01AD-4384-BA98-1DB99CD23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B04AC2-282C-4A6E-9375-F1CA6EE1B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71B8BE2-1371-4497-BAE0-BD86CE342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976B8D-72ED-42A4-8514-3B14967FD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slow">
    <p:wheel spokes="3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549275"/>
            <a:ext cx="6049963" cy="1223963"/>
          </a:xfrm>
        </p:spPr>
        <p:txBody>
          <a:bodyPr/>
          <a:lstStyle/>
          <a:p>
            <a:r>
              <a:rPr lang="ru-RU" b="1" dirty="0" smtClean="0">
                <a:solidFill>
                  <a:srgbClr val="003366"/>
                </a:solidFill>
              </a:rPr>
              <a:t>Профессиональный стандарт педагога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395536" y="332656"/>
            <a:ext cx="8280920" cy="5559554"/>
            <a:chOff x="510" y="3990"/>
            <a:chExt cx="10650" cy="6193"/>
          </a:xfrm>
        </p:grpSpPr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>
              <a:off x="3659" y="7038"/>
              <a:ext cx="5557" cy="12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sx="125000" sy="125000" algn="b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54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Воспитание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510" y="7065"/>
              <a:ext cx="2578" cy="133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формы, методы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>
              <a:off x="5129" y="3990"/>
              <a:ext cx="2146" cy="16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управление классами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8580" y="4860"/>
              <a:ext cx="2580" cy="12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установка четких правил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>
              <a:off x="8567" y="9043"/>
              <a:ext cx="2222" cy="11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помощь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поддержка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5" name="AutoShape 11"/>
            <p:cNvSpPr>
              <a:spLocks noChangeArrowheads="1"/>
            </p:cNvSpPr>
            <p:nvPr/>
          </p:nvSpPr>
          <p:spPr bwMode="auto">
            <a:xfrm>
              <a:off x="5140" y="9284"/>
              <a:ext cx="1819" cy="69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общение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6" name="AutoShape 12"/>
            <p:cNvSpPr>
              <a:spLocks noChangeArrowheads="1"/>
            </p:cNvSpPr>
            <p:nvPr/>
          </p:nvSpPr>
          <p:spPr bwMode="auto">
            <a:xfrm>
              <a:off x="2160" y="9225"/>
              <a:ext cx="1560" cy="69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защита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7" name="AutoShape 13"/>
            <p:cNvSpPr>
              <a:spLocks noChangeArrowheads="1"/>
            </p:cNvSpPr>
            <p:nvPr/>
          </p:nvSpPr>
          <p:spPr bwMode="auto">
            <a:xfrm>
              <a:off x="1785" y="3990"/>
              <a:ext cx="2833" cy="16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регулирование поведения учащихся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518" name="AutoShape 14"/>
            <p:cNvCxnSpPr>
              <a:cxnSpLocks noChangeShapeType="1"/>
              <a:stCxn id="21510" idx="1"/>
            </p:cNvCxnSpPr>
            <p:nvPr/>
          </p:nvCxnSpPr>
          <p:spPr bwMode="auto">
            <a:xfrm flipH="1" flipV="1">
              <a:off x="3117" y="7608"/>
              <a:ext cx="542" cy="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19" name="AutoShape 15"/>
            <p:cNvCxnSpPr>
              <a:cxnSpLocks noChangeShapeType="1"/>
            </p:cNvCxnSpPr>
            <p:nvPr/>
          </p:nvCxnSpPr>
          <p:spPr bwMode="auto">
            <a:xfrm flipH="1" flipV="1">
              <a:off x="3635" y="5610"/>
              <a:ext cx="1731" cy="14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20" name="AutoShape 16"/>
            <p:cNvCxnSpPr>
              <a:cxnSpLocks noChangeShapeType="1"/>
            </p:cNvCxnSpPr>
            <p:nvPr/>
          </p:nvCxnSpPr>
          <p:spPr bwMode="auto">
            <a:xfrm flipV="1">
              <a:off x="5266" y="5610"/>
              <a:ext cx="1334" cy="14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21" name="AutoShape 17"/>
            <p:cNvCxnSpPr>
              <a:cxnSpLocks noChangeShapeType="1"/>
            </p:cNvCxnSpPr>
            <p:nvPr/>
          </p:nvCxnSpPr>
          <p:spPr bwMode="auto">
            <a:xfrm flipV="1">
              <a:off x="5012" y="6075"/>
              <a:ext cx="4723" cy="9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22" name="AutoShape 18"/>
            <p:cNvCxnSpPr>
              <a:cxnSpLocks noChangeShapeType="1"/>
              <a:endCxn id="21514" idx="0"/>
            </p:cNvCxnSpPr>
            <p:nvPr/>
          </p:nvCxnSpPr>
          <p:spPr bwMode="auto">
            <a:xfrm>
              <a:off x="8382" y="8321"/>
              <a:ext cx="1296" cy="7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23" name="AutoShape 19"/>
            <p:cNvCxnSpPr>
              <a:cxnSpLocks noChangeShapeType="1"/>
            </p:cNvCxnSpPr>
            <p:nvPr/>
          </p:nvCxnSpPr>
          <p:spPr bwMode="auto">
            <a:xfrm flipH="1">
              <a:off x="3296" y="8325"/>
              <a:ext cx="2254" cy="9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24" name="AutoShape 20"/>
            <p:cNvCxnSpPr>
              <a:cxnSpLocks noChangeShapeType="1"/>
              <a:stCxn id="21510" idx="2"/>
            </p:cNvCxnSpPr>
            <p:nvPr/>
          </p:nvCxnSpPr>
          <p:spPr bwMode="auto">
            <a:xfrm flipH="1">
              <a:off x="6252" y="8298"/>
              <a:ext cx="185" cy="9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706437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5400" b="1" kern="1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Развитие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287338" y="2132856"/>
            <a:ext cx="8856662" cy="194342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800" dirty="0" smtClean="0"/>
              <a:t>-личностные качества и профессиональные компетенции, необходимые педагогу для осуществления развивающей деятельности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1" y="549275"/>
            <a:ext cx="6194698" cy="1655589"/>
          </a:xfrm>
        </p:spPr>
        <p:txBody>
          <a:bodyPr/>
          <a:lstStyle/>
          <a:p>
            <a:r>
              <a:rPr lang="ru-RU" b="1" dirty="0" smtClean="0">
                <a:solidFill>
                  <a:srgbClr val="003366"/>
                </a:solidFill>
              </a:rPr>
              <a:t>Профессиональный стандарт учителя математики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06437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b="1" kern="1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Уровни усвоения предметов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1331640" y="2348880"/>
            <a:ext cx="5796830" cy="864096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1. Функциональная грамотность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03648" y="3501008"/>
            <a:ext cx="579683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Овладение культурой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rot="20499213">
            <a:off x="995501" y="2412005"/>
            <a:ext cx="70899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Предметная </a:t>
            </a:r>
          </a:p>
          <a:p>
            <a:pPr algn="ctr"/>
            <a:r>
              <a:rPr lang="ru-RU" sz="5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компетентность</a:t>
            </a:r>
            <a:endParaRPr lang="ru-RU" sz="5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06437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b="1" kern="1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Учитель должен: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136904" cy="43204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1)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Уметь решать задачи элементарной математики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323528" y="2132856"/>
            <a:ext cx="81369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Выполнять задания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открытых банков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323528" y="2492896"/>
            <a:ext cx="81369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Владеть основными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математическими компьютерными инструментами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323528" y="3140968"/>
            <a:ext cx="81369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Иметь представление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 приложениях математики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323528" y="3573016"/>
            <a:ext cx="81369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5)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Использовать информационные источники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323528" y="3933056"/>
            <a:ext cx="81369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6)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Иметь канал консультирования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578" grpId="0"/>
      <p:bldP spid="24579" grpId="0" build="p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rot="20499213">
            <a:off x="1067510" y="2412005"/>
            <a:ext cx="70899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Профессиональная </a:t>
            </a:r>
          </a:p>
          <a:p>
            <a:pPr algn="ctr"/>
            <a:r>
              <a:rPr lang="ru-RU" sz="5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компетентность</a:t>
            </a:r>
            <a:endParaRPr lang="ru-RU" sz="5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437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b="1" kern="1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Учитель должен: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 rot="21171148">
            <a:off x="549319" y="5426104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Исследование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 rot="20617234">
            <a:off x="370951" y="2449017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Анализ ситуаций, данных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 rot="238806">
            <a:off x="6459096" y="1078948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Модели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 rot="21171148">
            <a:off x="6192920" y="3497278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Позитивные эмоции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 rot="21171148">
            <a:off x="3478276" y="4711725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Результат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 rot="21171148">
            <a:off x="6050044" y="5140353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Помощь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 rot="21171148">
            <a:off x="477881" y="1211262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Логические рассуждения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 rot="21171148">
            <a:off x="3121086" y="1139824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сотрудничество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578" grpId="0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rot="20499213">
            <a:off x="758073" y="2454279"/>
            <a:ext cx="7407453" cy="17697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Общепедагогическая </a:t>
            </a:r>
          </a:p>
          <a:p>
            <a:pPr algn="ctr"/>
            <a:r>
              <a:rPr lang="ru-RU" sz="5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компетентность</a:t>
            </a:r>
            <a:endParaRPr lang="ru-RU" sz="5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437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b="1" kern="12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Учителю рекомендуется: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00100" y="5214950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Применение ИКТ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14810" y="5000636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Организация олимпиад и др.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5786" y="1285860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Диагностика результатов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57620" y="1142984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Способы обучения и развития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2428868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Планирование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 rot="21319735">
            <a:off x="6463676" y="3592707"/>
            <a:ext cx="2304256" cy="936104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Организация деятельности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578" grpId="0"/>
      <p:bldP spid="17" grpId="0" animBg="1"/>
      <p:bldP spid="18" grpId="0" animBg="1"/>
      <p:bldP spid="11" grpId="0" animBg="1"/>
      <p:bldP spid="13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Pictures\My Pictures\Картинки\Смешные картинки\технолог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5888"/>
            <a:ext cx="71294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0" y="3881438"/>
            <a:ext cx="8893175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 </a:t>
            </a:r>
            <a:r>
              <a:rPr lang="ru-RU" sz="2400" b="1">
                <a:solidFill>
                  <a:srgbClr val="0000FF"/>
                </a:solidFill>
              </a:rPr>
              <a:t>БЫСТРО МЕНЯЮЩИЙСЯ МИР</a:t>
            </a:r>
            <a:r>
              <a:rPr lang="ru-RU" sz="2400" b="1"/>
              <a:t>                  </a:t>
            </a:r>
            <a:r>
              <a:rPr lang="ru-RU" sz="2200" b="1">
                <a:solidFill>
                  <a:srgbClr val="FF0000"/>
                </a:solidFill>
              </a:rPr>
              <a:t>НЕОБХОДИМОСТЬ  УСТРАНЕНИЯ   ДЕФИЦИТА  ЗНАНИЙ</a:t>
            </a:r>
            <a:r>
              <a:rPr lang="ru-RU" sz="2400" b="1">
                <a:solidFill>
                  <a:srgbClr val="FF0000"/>
                </a:solidFill>
              </a:rPr>
              <a:t>                       </a:t>
            </a:r>
            <a:r>
              <a:rPr lang="ru-RU" sz="2400" b="1">
                <a:solidFill>
                  <a:srgbClr val="33CC33"/>
                </a:solidFill>
              </a:rPr>
              <a:t>НЕОБХОДИМОСТЬ  ОВЛАДЕНИЯ СОВРЕМЕННЫМИ ОБРАЗОВАТЕЛЬНЫМИ ТЕХНОЛОГИЯМИ</a:t>
            </a:r>
            <a:r>
              <a:rPr lang="ru-RU" sz="2400" b="1"/>
              <a:t>                </a:t>
            </a:r>
            <a:r>
              <a:rPr lang="ru-RU" sz="2200" b="1">
                <a:solidFill>
                  <a:srgbClr val="CC0099"/>
                </a:solidFill>
              </a:rPr>
              <a:t>ПОТРЕБНОСТЬ  В    ПОСТДИПЛОМНОМ ОБРАЗОВАНИИ И САМОБРАЗОВАНИИ (ФОРМАЛЬНОМ И ИНФОРМАЛЬНОМ)          </a:t>
            </a:r>
            <a:r>
              <a:rPr lang="ru-RU" sz="2400" b="1">
                <a:solidFill>
                  <a:srgbClr val="000099"/>
                </a:solidFill>
              </a:rPr>
              <a:t>ЦЕННОСТНОЕ  ОТНОШЕНИЕ  К ОБРАЗОВАНИЮ (ОБРАЗОВАНИЕ В ТЕЧЕНИЕ ВСЕЙ ЖИЗНИ)</a:t>
            </a: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6948488" y="4076700"/>
            <a:ext cx="792162" cy="144463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8478838" y="4365625"/>
            <a:ext cx="541337" cy="144463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7750175" y="5113338"/>
            <a:ext cx="792163" cy="144462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8542338" y="5753100"/>
            <a:ext cx="539750" cy="288925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body" idx="1"/>
          </p:nvPr>
        </p:nvSpPr>
        <p:spPr>
          <a:xfrm>
            <a:off x="179388" y="188640"/>
            <a:ext cx="8964612" cy="6381750"/>
          </a:xfrm>
        </p:spPr>
        <p:txBody>
          <a:bodyPr/>
          <a:lstStyle/>
          <a:p>
            <a:pPr algn="ctr" eaLnBrk="1" hangingPunct="1"/>
            <a:r>
              <a:rPr lang="ru-RU" sz="3600" b="1" u="sng" dirty="0" smtClean="0">
                <a:solidFill>
                  <a:srgbClr val="C00000"/>
                </a:solidFill>
                <a:latin typeface="Cambria" pitchFamily="18" charset="0"/>
              </a:rPr>
              <a:t>Требование сегодняшнего времени: </a:t>
            </a:r>
          </a:p>
          <a:p>
            <a:pPr algn="ctr" eaLnBrk="1" hangingPunct="1"/>
            <a:endParaRPr lang="ru-RU" b="1" u="sng" dirty="0" smtClean="0">
              <a:solidFill>
                <a:srgbClr val="C00000"/>
              </a:solidFill>
              <a:latin typeface="Cambria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если хочешь двигаться вперед, ежедневно "обнуляй" свои достижения и не вспоминай о них, </a:t>
            </a:r>
          </a:p>
          <a:p>
            <a:pPr eaLnBrk="1" hangingPunct="1">
              <a:buFont typeface="Arial" charset="0"/>
              <a:buChar char="•"/>
            </a:pPr>
            <a:r>
              <a:rPr lang="ru-RU" sz="3200" b="1" dirty="0" err="1" smtClean="0">
                <a:solidFill>
                  <a:srgbClr val="C00000"/>
                </a:solidFill>
                <a:latin typeface="Cambria" pitchFamily="18" charset="0"/>
              </a:rPr>
              <a:t>простраивай</a:t>
            </a:r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 работу короткими проектами, </a:t>
            </a:r>
          </a:p>
          <a:p>
            <a:pPr eaLnBrk="1" hangingPunct="1">
              <a:buFont typeface="Arial" charset="0"/>
              <a:buChar char="•"/>
            </a:pP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оценивай результаты, давай оценки, ставь задачи, получай высокие результаты </a:t>
            </a:r>
          </a:p>
          <a:p>
            <a:pPr eaLnBrk="1" hangingPunct="1">
              <a:buFont typeface="Arial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и вновь "обнуляй" результаты, так как каждый год мы начинаем работать с новым классом, новыми родителями и новыми задачами.</a:t>
            </a:r>
            <a:endParaRPr lang="ru-RU" sz="32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700338" y="2708275"/>
            <a:ext cx="33845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УЧИТЕЛЬ</a:t>
            </a: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457200" y="3810000"/>
            <a:ext cx="32845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организатор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381000" y="1981200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НАСТАВНИК</a:t>
            </a: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899592" y="620688"/>
            <a:ext cx="2751138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аналитик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4859338" y="3860800"/>
            <a:ext cx="32099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руководитель</a:t>
            </a: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395288" y="5661025"/>
            <a:ext cx="3133725" cy="717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информатор</a:t>
            </a:r>
          </a:p>
        </p:txBody>
      </p:sp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5219700" y="5876925"/>
            <a:ext cx="31337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координатор</a:t>
            </a:r>
          </a:p>
        </p:txBody>
      </p:sp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6659563" y="2924175"/>
            <a:ext cx="206375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технолог</a:t>
            </a:r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3132138" y="1484313"/>
            <a:ext cx="24209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психолог</a:t>
            </a:r>
          </a:p>
        </p:txBody>
      </p:sp>
      <p:sp>
        <p:nvSpPr>
          <p:cNvPr id="19467" name="WordArt 11"/>
          <p:cNvSpPr>
            <a:spLocks noChangeArrowheads="1" noChangeShapeType="1" noTextEdit="1"/>
          </p:cNvSpPr>
          <p:nvPr/>
        </p:nvSpPr>
        <p:spPr bwMode="auto">
          <a:xfrm>
            <a:off x="2268538" y="4868863"/>
            <a:ext cx="3513137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исследователь</a:t>
            </a:r>
          </a:p>
        </p:txBody>
      </p:sp>
      <p:sp>
        <p:nvSpPr>
          <p:cNvPr id="19468" name="WordArt 12"/>
          <p:cNvSpPr>
            <a:spLocks noChangeArrowheads="1" noChangeShapeType="1" noTextEdit="1"/>
          </p:cNvSpPr>
          <p:nvPr/>
        </p:nvSpPr>
        <p:spPr bwMode="auto">
          <a:xfrm>
            <a:off x="4787900" y="404813"/>
            <a:ext cx="29797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консультант</a:t>
            </a:r>
          </a:p>
        </p:txBody>
      </p:sp>
      <p:sp>
        <p:nvSpPr>
          <p:cNvPr id="19469" name="WordArt 13"/>
          <p:cNvSpPr>
            <a:spLocks noChangeArrowheads="1" noChangeShapeType="1" noTextEdit="1"/>
          </p:cNvSpPr>
          <p:nvPr/>
        </p:nvSpPr>
        <p:spPr bwMode="auto">
          <a:xfrm>
            <a:off x="6516688" y="1484313"/>
            <a:ext cx="198596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CC66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Georgia"/>
              </a:rPr>
              <a:t>тьютор</a:t>
            </a:r>
          </a:p>
        </p:txBody>
      </p:sp>
      <p:sp>
        <p:nvSpPr>
          <p:cNvPr id="11278" name="Rectangle 15"/>
          <p:cNvSpPr>
            <a:spLocks noChangeArrowheads="1"/>
          </p:cNvSpPr>
          <p:nvPr/>
        </p:nvSpPr>
        <p:spPr bwMode="auto">
          <a:xfrm>
            <a:off x="107950" y="115888"/>
            <a:ext cx="8928100" cy="66262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Концепция и содержание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5545138"/>
          </a:xfrm>
        </p:spPr>
        <p:txBody>
          <a:bodyPr/>
          <a:lstStyle/>
          <a:p>
            <a:r>
              <a:rPr lang="ru-RU" sz="2800" dirty="0" smtClean="0"/>
              <a:t>В стремительно меняющемся открытом мире главным профессиональным качеством, которое педагог должен постоянно демонстрировать своим ученикам, становится умение учиться.</a:t>
            </a:r>
          </a:p>
          <a:p>
            <a:r>
              <a:rPr lang="ru-RU" sz="2800" dirty="0" smtClean="0"/>
              <a:t>Введение нового профессионального стандарта педагога должно неизбежно повлечь за собой изменение стандартов его подготовки и переподготовки в высшей школе и в центрах повышения квалификации.</a:t>
            </a:r>
          </a:p>
          <a:p>
            <a:r>
              <a:rPr lang="ru-RU" sz="2800" dirty="0" smtClean="0"/>
              <a:t>Профессиональный стандарт повышает ответственность педагога за результаты своего труда.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bg1"/>
                </a:solidFill>
              </a:rPr>
              <a:t>Зачем нужен профессиональный </a:t>
            </a:r>
            <a:r>
              <a:rPr lang="ru-RU" sz="3200" b="1" smtClean="0"/>
              <a:t>стандарт педагога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r>
              <a:rPr lang="ru-RU" sz="2800" smtClean="0"/>
              <a:t>Стандарт – инструмент реализации стратегии образования в меняющемся мире.</a:t>
            </a:r>
          </a:p>
          <a:p>
            <a:r>
              <a:rPr lang="ru-RU" sz="2800" smtClean="0"/>
              <a:t>Стандарт – инструмент повышения качества образования и выхода отечественного образования на международный уровень.</a:t>
            </a:r>
          </a:p>
          <a:p>
            <a:r>
              <a:rPr lang="ru-RU" sz="2800" smtClean="0"/>
              <a:t>Стандарт – объективный измеритель квалификации педагога.</a:t>
            </a:r>
          </a:p>
          <a:p>
            <a:r>
              <a:rPr lang="ru-RU" sz="2800" smtClean="0"/>
              <a:t>Стандарт – средство отбора педагогических кадров в учреждения образования.</a:t>
            </a:r>
          </a:p>
          <a:p>
            <a:r>
              <a:rPr lang="ru-RU" sz="2800" smtClean="0"/>
              <a:t>Стандарт – основа для формирования трудового договора, фиксирующего отношения между работником и работодателем.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258888"/>
          </a:xfrm>
        </p:spPr>
        <p:txBody>
          <a:bodyPr/>
          <a:lstStyle/>
          <a:p>
            <a:r>
              <a:rPr lang="ru-RU" sz="2800" b="1" smtClean="0"/>
              <a:t>Необходимость наполнения </a:t>
            </a:r>
            <a:r>
              <a:rPr lang="ru-RU" sz="2800" b="1" smtClean="0">
                <a:solidFill>
                  <a:schemeClr val="bg1"/>
                </a:solidFill>
              </a:rPr>
              <a:t>профессионального стандарта учителя </a:t>
            </a:r>
            <a:r>
              <a:rPr lang="ru-RU" sz="2800" b="1" smtClean="0"/>
              <a:t>новыми компетенциями: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5256212"/>
          </a:xfrm>
        </p:spPr>
        <p:txBody>
          <a:bodyPr/>
          <a:lstStyle/>
          <a:p>
            <a:r>
              <a:rPr lang="ru-RU" sz="2800" smtClean="0"/>
              <a:t>Работа с одаренными учащимися.</a:t>
            </a:r>
          </a:p>
          <a:p>
            <a:r>
              <a:rPr lang="ru-RU" sz="2800" smtClean="0"/>
              <a:t>Работа в условиях реализации программ инклюзивного образования.</a:t>
            </a:r>
          </a:p>
          <a:p>
            <a:r>
              <a:rPr lang="ru-RU" sz="2800" smtClean="0"/>
              <a:t>Преподавание русского языка учащимся, для которых он не является родным.</a:t>
            </a:r>
          </a:p>
          <a:p>
            <a:r>
              <a:rPr lang="ru-RU" sz="2800" smtClean="0"/>
              <a:t>Работа с учащимися, имеющими проблемы в развитии.</a:t>
            </a:r>
          </a:p>
          <a:p>
            <a:r>
              <a:rPr lang="ru-RU" sz="2800" smtClean="0"/>
              <a:t>Работа с девиантными, зависимыми, социально запущенными и социально уязвимыми учащимися, имеющими серьезные отклонения в поведении.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086725" cy="936625"/>
          </a:xfrm>
        </p:spPr>
        <p:txBody>
          <a:bodyPr/>
          <a:lstStyle/>
          <a:p>
            <a:r>
              <a:rPr lang="ru-RU" sz="4000" b="1" smtClean="0">
                <a:solidFill>
                  <a:schemeClr val="bg1"/>
                </a:solidFill>
              </a:rPr>
              <a:t>Характеристика стандарта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616575"/>
          </a:xfrm>
        </p:spPr>
        <p:txBody>
          <a:bodyPr/>
          <a:lstStyle/>
          <a:p>
            <a:r>
              <a:rPr lang="ru-RU" smtClean="0"/>
              <a:t>Профессиональный стандарт педагога – рамочный документ, в котором определяются </a:t>
            </a:r>
            <a:r>
              <a:rPr lang="ru-RU" b="1" smtClean="0"/>
              <a:t>основные</a:t>
            </a:r>
            <a:r>
              <a:rPr lang="ru-RU" smtClean="0"/>
              <a:t> требования к его квалификации.</a:t>
            </a:r>
          </a:p>
          <a:p>
            <a:r>
              <a:rPr lang="ru-RU" smtClean="0"/>
              <a:t>Общенациональная рамка стандарта может быть дополнена региональными требованиями, внутренним стандартом образовательного учреждения, в соответствии со спецификой реализуемых в данном учреждении образовательных программ.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3528" y="404664"/>
          <a:ext cx="748883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863823"/>
          </a:xfrm>
        </p:spPr>
        <p:txBody>
          <a:bodyPr/>
          <a:lstStyle/>
          <a:p>
            <a:r>
              <a:rPr lang="ru-RU" sz="3200" b="1" dirty="0" smtClean="0"/>
              <a:t>Содержание профессионального </a:t>
            </a:r>
            <a:r>
              <a:rPr lang="ru-RU" sz="3200" b="1" dirty="0" smtClean="0">
                <a:solidFill>
                  <a:schemeClr val="bg1"/>
                </a:solidFill>
              </a:rPr>
              <a:t>стандарта педагога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916113"/>
            <a:ext cx="8856662" cy="2593007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ru-RU" sz="2800" dirty="0" smtClean="0"/>
              <a:t>Обучение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2800" dirty="0" smtClean="0"/>
              <a:t>Воспитательная работа</a:t>
            </a:r>
            <a:endParaRPr lang="ru-RU" sz="2800" dirty="0"/>
          </a:p>
          <a:p>
            <a:pPr marL="514350" indent="-514350">
              <a:buFontTx/>
              <a:buAutoNum type="arabicPeriod"/>
              <a:defRPr/>
            </a:pPr>
            <a:r>
              <a:rPr lang="ru-RU" sz="2800" dirty="0" smtClean="0"/>
              <a:t>Развитие</a:t>
            </a:r>
            <a:endParaRPr lang="ru-RU" sz="2800" dirty="0"/>
          </a:p>
          <a:p>
            <a:pPr marL="514350" indent="-514350">
              <a:buFontTx/>
              <a:buAutoNum type="arabicPeriod"/>
              <a:defRPr/>
            </a:pPr>
            <a:r>
              <a:rPr lang="ru-RU" sz="2800" dirty="0" smtClean="0"/>
              <a:t>Профессиональные компетенции</a:t>
            </a:r>
            <a:endParaRPr lang="ru-RU" sz="28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395536" y="260648"/>
            <a:ext cx="8496944" cy="5976664"/>
            <a:chOff x="703" y="3105"/>
            <a:chExt cx="10667" cy="7455"/>
          </a:xfrm>
        </p:grpSpPr>
        <p:sp>
          <p:nvSpPr>
            <p:cNvPr id="20485" name="AutoShape 5"/>
            <p:cNvSpPr>
              <a:spLocks noChangeArrowheads="1"/>
            </p:cNvSpPr>
            <p:nvPr/>
          </p:nvSpPr>
          <p:spPr bwMode="auto">
            <a:xfrm>
              <a:off x="3883" y="7065"/>
              <a:ext cx="4410" cy="12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sx="125000" sy="125000" algn="b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54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Обучение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>
              <a:off x="703" y="7065"/>
              <a:ext cx="2385" cy="133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Высшее</a:t>
              </a:r>
            </a:p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5313" y="3105"/>
              <a:ext cx="2927" cy="250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планирование,</a:t>
              </a:r>
            </a:p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проведение,</a:t>
              </a:r>
            </a:p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самоанализ урока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9103" y="4740"/>
              <a:ext cx="1742" cy="133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формы,</a:t>
              </a:r>
            </a:p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методы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9" name="AutoShape 9"/>
            <p:cNvSpPr>
              <a:spLocks noChangeArrowheads="1"/>
            </p:cNvSpPr>
            <p:nvPr/>
          </p:nvSpPr>
          <p:spPr bwMode="auto">
            <a:xfrm>
              <a:off x="8938" y="7065"/>
              <a:ext cx="2432" cy="159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специальные подходы к обучению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0" name="AutoShape 10"/>
            <p:cNvSpPr>
              <a:spLocks noChangeArrowheads="1"/>
            </p:cNvSpPr>
            <p:nvPr/>
          </p:nvSpPr>
          <p:spPr bwMode="auto">
            <a:xfrm>
              <a:off x="6328" y="9435"/>
              <a:ext cx="2252" cy="11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объективная оценка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1" name="AutoShape 11"/>
            <p:cNvSpPr>
              <a:spLocks noChangeArrowheads="1"/>
            </p:cNvSpPr>
            <p:nvPr/>
          </p:nvSpPr>
          <p:spPr bwMode="auto">
            <a:xfrm>
              <a:off x="2353" y="9225"/>
              <a:ext cx="2385" cy="133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1000"/>
                </a:spcAft>
              </a:pPr>
              <a:r>
                <a:rPr lang="ru-RU" sz="2000" b="1" dirty="0" err="1">
                  <a:latin typeface="Times New Roman" pitchFamily="18" charset="0"/>
                  <a:cs typeface="Times New Roman" pitchFamily="18" charset="0"/>
                </a:rPr>
                <a:t>ИКТ-компетенции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2233" y="3990"/>
              <a:ext cx="2385" cy="16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знание предмета, программы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493" name="AutoShape 13"/>
            <p:cNvCxnSpPr>
              <a:cxnSpLocks noChangeShapeType="1"/>
            </p:cNvCxnSpPr>
            <p:nvPr/>
          </p:nvCxnSpPr>
          <p:spPr bwMode="auto">
            <a:xfrm flipH="1">
              <a:off x="3088" y="7620"/>
              <a:ext cx="795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494" name="AutoShape 14"/>
            <p:cNvCxnSpPr>
              <a:cxnSpLocks noChangeShapeType="1"/>
            </p:cNvCxnSpPr>
            <p:nvPr/>
          </p:nvCxnSpPr>
          <p:spPr bwMode="auto">
            <a:xfrm flipH="1" flipV="1">
              <a:off x="3765" y="5610"/>
              <a:ext cx="1601" cy="14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495" name="AutoShape 15"/>
            <p:cNvCxnSpPr>
              <a:cxnSpLocks noChangeShapeType="1"/>
            </p:cNvCxnSpPr>
            <p:nvPr/>
          </p:nvCxnSpPr>
          <p:spPr bwMode="auto">
            <a:xfrm flipV="1">
              <a:off x="5366" y="5610"/>
              <a:ext cx="1234" cy="14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496" name="AutoShape 16"/>
            <p:cNvCxnSpPr>
              <a:cxnSpLocks noChangeShapeType="1"/>
            </p:cNvCxnSpPr>
            <p:nvPr/>
          </p:nvCxnSpPr>
          <p:spPr bwMode="auto">
            <a:xfrm flipV="1">
              <a:off x="5366" y="6075"/>
              <a:ext cx="4369" cy="9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497" name="AutoShape 17"/>
            <p:cNvCxnSpPr>
              <a:cxnSpLocks noChangeShapeType="1"/>
            </p:cNvCxnSpPr>
            <p:nvPr/>
          </p:nvCxnSpPr>
          <p:spPr bwMode="auto">
            <a:xfrm>
              <a:off x="8293" y="7635"/>
              <a:ext cx="64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498" name="AutoShape 18"/>
            <p:cNvCxnSpPr>
              <a:cxnSpLocks noChangeShapeType="1"/>
            </p:cNvCxnSpPr>
            <p:nvPr/>
          </p:nvCxnSpPr>
          <p:spPr bwMode="auto">
            <a:xfrm flipH="1">
              <a:off x="3465" y="8325"/>
              <a:ext cx="2085" cy="9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499" name="AutoShape 19"/>
            <p:cNvCxnSpPr>
              <a:cxnSpLocks noChangeShapeType="1"/>
            </p:cNvCxnSpPr>
            <p:nvPr/>
          </p:nvCxnSpPr>
          <p:spPr bwMode="auto">
            <a:xfrm>
              <a:off x="5550" y="8325"/>
              <a:ext cx="2025" cy="11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иохимия">
  <a:themeElements>
    <a:clrScheme name="Химия белы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Химия бел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Химия белы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503</Words>
  <Application>Microsoft Office PowerPoint</Application>
  <PresentationFormat>Экран (4:3)</PresentationFormat>
  <Paragraphs>103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Биохимия</vt:lpstr>
      <vt:lpstr>Профессиональный стандарт педагога</vt:lpstr>
      <vt:lpstr>Слайд 2</vt:lpstr>
      <vt:lpstr>Концепция и содержание</vt:lpstr>
      <vt:lpstr>Зачем нужен профессиональный стандарт педагога</vt:lpstr>
      <vt:lpstr>Необходимость наполнения профессионального стандарта учителя новыми компетенциями:</vt:lpstr>
      <vt:lpstr>Характеристика стандарта</vt:lpstr>
      <vt:lpstr>Слайд 7</vt:lpstr>
      <vt:lpstr>Содержание профессионального стандарта педагога  </vt:lpstr>
      <vt:lpstr>Слайд 9</vt:lpstr>
      <vt:lpstr>Слайд 10</vt:lpstr>
      <vt:lpstr>Развитие</vt:lpstr>
      <vt:lpstr>Профессиональный стандарт учителя математики</vt:lpstr>
      <vt:lpstr>Уровни усвоения предметов</vt:lpstr>
      <vt:lpstr>Учитель должен:</vt:lpstr>
      <vt:lpstr>Учитель должен:</vt:lpstr>
      <vt:lpstr>Учителю рекомендуется:</vt:lpstr>
      <vt:lpstr>Слайд 17</vt:lpstr>
      <vt:lpstr>Слайд 18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НВ</dc:creator>
  <cp:lastModifiedBy>Admin</cp:lastModifiedBy>
  <cp:revision>15</cp:revision>
  <dcterms:created xsi:type="dcterms:W3CDTF">2013-04-02T17:01:59Z</dcterms:created>
  <dcterms:modified xsi:type="dcterms:W3CDTF">2013-11-14T04:03:59Z</dcterms:modified>
</cp:coreProperties>
</file>